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22"/>
  </p:notesMasterIdLst>
  <p:sldIdLst>
    <p:sldId id="256" r:id="rId2"/>
    <p:sldId id="257" r:id="rId3"/>
    <p:sldId id="306" r:id="rId4"/>
    <p:sldId id="27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71" autoAdjust="0"/>
  </p:normalViewPr>
  <p:slideViewPr>
    <p:cSldViewPr>
      <p:cViewPr>
        <p:scale>
          <a:sx n="94" d="100"/>
          <a:sy n="94" d="100"/>
        </p:scale>
        <p:origin x="-7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29.09.2020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3400" y="1371600"/>
            <a:ext cx="7851648" cy="2345432"/>
          </a:xfrm>
        </p:spPr>
        <p:txBody>
          <a:bodyPr/>
          <a:lstStyle/>
          <a:p>
            <a:pPr algn="ctr"/>
            <a:r>
              <a:rPr lang="tr-TR" dirty="0" smtClean="0"/>
              <a:t>İNSAN KAYNAKLARI YÖNETİMİ</a:t>
            </a:r>
            <a:endParaRPr lang="tr-TR" dirty="0"/>
          </a:p>
        </p:txBody>
      </p:sp>
      <p:sp>
        <p:nvSpPr>
          <p:cNvPr id="4" name="Alt Başlık 3"/>
          <p:cNvSpPr>
            <a:spLocks noGrp="1"/>
          </p:cNvSpPr>
          <p:nvPr>
            <p:ph type="subTitle" idx="1"/>
          </p:nvPr>
        </p:nvSpPr>
        <p:spPr/>
        <p:txBody>
          <a:bodyPr/>
          <a:lstStyle/>
          <a:p>
            <a:endParaRPr lang="tr-TR"/>
          </a:p>
        </p:txBody>
      </p:sp>
    </p:spTree>
    <p:extLst>
      <p:ext uri="{BB962C8B-B14F-4D97-AF65-F5344CB8AC3E}">
        <p14:creationId xmlns:p14="http://schemas.microsoft.com/office/powerpoint/2010/main" val="11413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KONULAR</a:t>
            </a:r>
            <a:endParaRPr lang="tr-TR" dirty="0"/>
          </a:p>
        </p:txBody>
      </p:sp>
      <p:sp>
        <p:nvSpPr>
          <p:cNvPr id="3" name="İçerik Yer Tutucusu 2"/>
          <p:cNvSpPr>
            <a:spLocks noGrp="1"/>
          </p:cNvSpPr>
          <p:nvPr>
            <p:ph idx="1"/>
          </p:nvPr>
        </p:nvSpPr>
        <p:spPr/>
        <p:txBody>
          <a:bodyPr>
            <a:normAutofit fontScale="70000" lnSpcReduction="20000"/>
          </a:bodyPr>
          <a:lstStyle/>
          <a:p>
            <a:pPr marL="263525" indent="-263525">
              <a:spcBef>
                <a:spcPts val="600"/>
              </a:spcBef>
              <a:buFont typeface="Arial" pitchFamily="34" charset="0"/>
              <a:buChar char="•"/>
              <a:defRPr/>
            </a:pPr>
            <a:r>
              <a:rPr lang="tr-TR" sz="2800" dirty="0"/>
              <a:t>İnsan Kaynakları Yönetimi</a:t>
            </a:r>
          </a:p>
          <a:p>
            <a:pPr marL="263525" indent="-263525">
              <a:spcBef>
                <a:spcPts val="600"/>
              </a:spcBef>
              <a:buFont typeface="Arial" pitchFamily="34" charset="0"/>
              <a:buChar char="•"/>
              <a:defRPr/>
            </a:pPr>
            <a:r>
              <a:rPr lang="tr-TR" sz="2800" dirty="0"/>
              <a:t>İş Analizi</a:t>
            </a:r>
          </a:p>
          <a:p>
            <a:pPr marL="263525" indent="-263525">
              <a:spcBef>
                <a:spcPts val="600"/>
              </a:spcBef>
              <a:buFont typeface="Arial" pitchFamily="34" charset="0"/>
              <a:buChar char="•"/>
              <a:defRPr/>
            </a:pPr>
            <a:r>
              <a:rPr lang="tr-TR" sz="2800" dirty="0"/>
              <a:t>İnsan Kaynakları Planlaması</a:t>
            </a:r>
          </a:p>
          <a:p>
            <a:pPr marL="263525" indent="-263525">
              <a:spcBef>
                <a:spcPts val="600"/>
              </a:spcBef>
              <a:buFont typeface="Arial" pitchFamily="34" charset="0"/>
              <a:buChar char="•"/>
              <a:defRPr/>
            </a:pPr>
            <a:r>
              <a:rPr lang="tr-TR" sz="2800" dirty="0"/>
              <a:t>Personel Bulma-Seçme</a:t>
            </a:r>
          </a:p>
          <a:p>
            <a:pPr marL="263525" indent="-263525">
              <a:spcBef>
                <a:spcPts val="600"/>
              </a:spcBef>
              <a:buFont typeface="Arial" pitchFamily="34" charset="0"/>
              <a:buChar char="•"/>
              <a:defRPr/>
            </a:pPr>
            <a:r>
              <a:rPr lang="tr-TR" sz="2800" dirty="0"/>
              <a:t>Oryantasyon</a:t>
            </a:r>
          </a:p>
          <a:p>
            <a:pPr marL="263525" indent="-263525">
              <a:spcBef>
                <a:spcPts val="600"/>
              </a:spcBef>
              <a:buFont typeface="Arial" pitchFamily="34" charset="0"/>
              <a:buChar char="•"/>
              <a:defRPr/>
            </a:pPr>
            <a:r>
              <a:rPr lang="tr-TR" sz="2800" dirty="0"/>
              <a:t>Personel Eğitimi</a:t>
            </a:r>
          </a:p>
          <a:p>
            <a:pPr marL="263525" indent="-263525">
              <a:spcBef>
                <a:spcPts val="600"/>
              </a:spcBef>
              <a:buFont typeface="Arial" pitchFamily="34" charset="0"/>
              <a:buChar char="•"/>
              <a:defRPr/>
            </a:pPr>
            <a:r>
              <a:rPr lang="tr-TR" sz="2800" dirty="0"/>
              <a:t>Kariyer Yönetimi</a:t>
            </a:r>
          </a:p>
          <a:p>
            <a:pPr marL="263525" indent="-263525">
              <a:spcBef>
                <a:spcPts val="600"/>
              </a:spcBef>
              <a:buFont typeface="Arial" pitchFamily="34" charset="0"/>
              <a:buChar char="•"/>
              <a:defRPr/>
            </a:pPr>
            <a:r>
              <a:rPr lang="tr-TR" sz="2800" dirty="0"/>
              <a:t>Performans Değerleme</a:t>
            </a:r>
          </a:p>
          <a:p>
            <a:pPr marL="263525" indent="-263525">
              <a:spcBef>
                <a:spcPts val="600"/>
              </a:spcBef>
              <a:buFont typeface="Arial" pitchFamily="34" charset="0"/>
              <a:buChar char="•"/>
              <a:defRPr/>
            </a:pPr>
            <a:r>
              <a:rPr lang="tr-TR" sz="2800" dirty="0"/>
              <a:t>Ücret Yönetimi</a:t>
            </a:r>
          </a:p>
          <a:p>
            <a:pPr marL="263525" indent="-263525">
              <a:spcBef>
                <a:spcPts val="600"/>
              </a:spcBef>
              <a:buFont typeface="Arial" pitchFamily="34" charset="0"/>
              <a:buChar char="•"/>
              <a:defRPr/>
            </a:pPr>
            <a:r>
              <a:rPr lang="tr-TR" sz="2800" dirty="0"/>
              <a:t>İş Değerlemesi</a:t>
            </a:r>
          </a:p>
          <a:p>
            <a:pPr marL="263525" indent="-263525">
              <a:spcBef>
                <a:spcPts val="600"/>
              </a:spcBef>
              <a:buFont typeface="Arial" pitchFamily="34" charset="0"/>
              <a:buChar char="•"/>
              <a:defRPr/>
            </a:pPr>
            <a:r>
              <a:rPr lang="tr-TR" sz="2800" dirty="0"/>
              <a:t>Disiplin</a:t>
            </a:r>
          </a:p>
          <a:p>
            <a:pPr marL="263525" indent="-263525">
              <a:spcBef>
                <a:spcPts val="600"/>
              </a:spcBef>
              <a:buFont typeface="Arial" pitchFamily="34" charset="0"/>
              <a:buChar char="•"/>
              <a:defRPr/>
            </a:pPr>
            <a:r>
              <a:rPr lang="tr-TR" sz="2800" dirty="0"/>
              <a:t>İş Sağlığı Güvenliği</a:t>
            </a:r>
          </a:p>
          <a:p>
            <a:pPr marL="263525" indent="-263525">
              <a:spcBef>
                <a:spcPts val="600"/>
              </a:spcBef>
              <a:buFont typeface="Arial" pitchFamily="34" charset="0"/>
              <a:buChar char="•"/>
              <a:defRPr/>
            </a:pPr>
            <a:r>
              <a:rPr lang="tr-TR" sz="2800" dirty="0"/>
              <a:t>İnsan Kaynakları Bilgi Sistemi</a:t>
            </a:r>
          </a:p>
          <a:p>
            <a:endParaRPr lang="tr-TR" dirty="0"/>
          </a:p>
        </p:txBody>
      </p:sp>
    </p:spTree>
    <p:extLst>
      <p:ext uri="{BB962C8B-B14F-4D97-AF65-F5344CB8AC3E}">
        <p14:creationId xmlns:p14="http://schemas.microsoft.com/office/powerpoint/2010/main" val="3016200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1412776"/>
            <a:ext cx="8305800" cy="3384376"/>
          </a:xfrm>
        </p:spPr>
        <p:txBody>
          <a:bodyPr>
            <a:normAutofit/>
          </a:bodyPr>
          <a:lstStyle/>
          <a:p>
            <a:pPr algn="ctr"/>
            <a:r>
              <a:rPr lang="tr-TR" b="1" i="1" dirty="0" smtClean="0"/>
              <a:t>BİRİNCİ BÖLÜM</a:t>
            </a:r>
            <a:br>
              <a:rPr lang="tr-TR" b="1" i="1" dirty="0" smtClean="0"/>
            </a:br>
            <a:r>
              <a:rPr lang="tr-TR" b="1" i="1" dirty="0" smtClean="0"/>
              <a:t/>
            </a:r>
            <a:br>
              <a:rPr lang="tr-TR" b="1" i="1" dirty="0" smtClean="0"/>
            </a:br>
            <a:r>
              <a:rPr lang="tr-TR" b="1" i="1" dirty="0" smtClean="0"/>
              <a:t>ÖRGÜTLERDE</a:t>
            </a:r>
            <a:br>
              <a:rPr lang="tr-TR" b="1" i="1" dirty="0" smtClean="0"/>
            </a:br>
            <a:r>
              <a:rPr lang="tr-TR" b="1" i="1" dirty="0" smtClean="0"/>
              <a:t>İNSAN KAYNAKLARI YÖNETİMİ</a:t>
            </a:r>
            <a:endParaRPr lang="tr-TR" b="1" i="1" dirty="0"/>
          </a:p>
        </p:txBody>
      </p:sp>
    </p:spTree>
    <p:extLst>
      <p:ext uri="{BB962C8B-B14F-4D97-AF65-F5344CB8AC3E}">
        <p14:creationId xmlns:p14="http://schemas.microsoft.com/office/powerpoint/2010/main" val="3637726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Bir işletmenin amaçlarına ulaşabilmesi için çeşitli kaynaklara ihtiyacı vardır. Bu kaynaklar:</a:t>
            </a:r>
            <a:endParaRPr lang="tr-TR" sz="3200" b="1" dirty="0"/>
          </a:p>
        </p:txBody>
      </p:sp>
      <p:sp>
        <p:nvSpPr>
          <p:cNvPr id="3" name="İçerik Yer Tutucusu 2"/>
          <p:cNvSpPr>
            <a:spLocks noGrp="1"/>
          </p:cNvSpPr>
          <p:nvPr>
            <p:ph idx="1"/>
          </p:nvPr>
        </p:nvSpPr>
        <p:spPr/>
        <p:txBody>
          <a:bodyPr/>
          <a:lstStyle/>
          <a:p>
            <a:pPr algn="just"/>
            <a:r>
              <a:rPr lang="tr-TR" dirty="0" smtClean="0"/>
              <a:t>Fiziksel kaynaklar</a:t>
            </a:r>
          </a:p>
          <a:p>
            <a:pPr algn="just"/>
            <a:r>
              <a:rPr lang="tr-TR" dirty="0" smtClean="0"/>
              <a:t>Finansal kaynaklar</a:t>
            </a:r>
          </a:p>
          <a:p>
            <a:pPr algn="just"/>
            <a:r>
              <a:rPr lang="tr-TR" dirty="0" smtClean="0"/>
              <a:t>İnsan </a:t>
            </a:r>
            <a:r>
              <a:rPr lang="tr-TR" dirty="0"/>
              <a:t>kaynakları</a:t>
            </a:r>
          </a:p>
          <a:p>
            <a:endParaRPr lang="tr-TR" dirty="0"/>
          </a:p>
        </p:txBody>
      </p:sp>
    </p:spTree>
    <p:extLst>
      <p:ext uri="{BB962C8B-B14F-4D97-AF65-F5344CB8AC3E}">
        <p14:creationId xmlns:p14="http://schemas.microsoft.com/office/powerpoint/2010/main" val="1855865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836712"/>
            <a:ext cx="8229600" cy="1152128"/>
          </a:xfrm>
        </p:spPr>
        <p:txBody>
          <a:bodyPr>
            <a:normAutofit fontScale="90000"/>
          </a:bodyPr>
          <a:lstStyle/>
          <a:p>
            <a:r>
              <a:rPr lang="tr-TR" dirty="0" smtClean="0"/>
              <a:t>İNSAN KAYNAKLARI YÖNETİMİ KAVRAMI VE TANIMI</a:t>
            </a:r>
            <a:endParaRPr lang="tr-TR" dirty="0"/>
          </a:p>
        </p:txBody>
      </p:sp>
      <p:sp>
        <p:nvSpPr>
          <p:cNvPr id="3" name="İçerik Yer Tutucusu 2"/>
          <p:cNvSpPr>
            <a:spLocks noGrp="1"/>
          </p:cNvSpPr>
          <p:nvPr>
            <p:ph idx="1"/>
          </p:nvPr>
        </p:nvSpPr>
        <p:spPr>
          <a:xfrm>
            <a:off x="457200" y="2060848"/>
            <a:ext cx="8229600" cy="4263752"/>
          </a:xfrm>
        </p:spPr>
        <p:txBody>
          <a:bodyPr>
            <a:normAutofit/>
          </a:bodyPr>
          <a:lstStyle/>
          <a:p>
            <a:r>
              <a:rPr lang="tr-TR" dirty="0" smtClean="0"/>
              <a:t>Personel Yönetimi: personel seçimi, eğitimi, ücret ve maaş ödemeleri gibi sorumlulukları dikkate almıştır. Bu fonksiyonların aralarında nasıl bir etkileşimin olduğuna dikkat edilmeksizin yerine getirilmişlerdir.</a:t>
            </a:r>
          </a:p>
          <a:p>
            <a:r>
              <a:rPr lang="tr-TR" dirty="0" smtClean="0"/>
              <a:t>Günümüzde bu görüşün yerini artık insan kaynakları yönetimi kavramının aldığını görmekteyiz.</a:t>
            </a:r>
          </a:p>
        </p:txBody>
      </p:sp>
    </p:spTree>
    <p:extLst>
      <p:ext uri="{BB962C8B-B14F-4D97-AF65-F5344CB8AC3E}">
        <p14:creationId xmlns:p14="http://schemas.microsoft.com/office/powerpoint/2010/main" val="4046998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356760"/>
          </a:xfrm>
        </p:spPr>
        <p:txBody>
          <a:bodyPr>
            <a:normAutofit fontScale="90000"/>
          </a:bodyPr>
          <a:lstStyle/>
          <a:p>
            <a:r>
              <a:rPr lang="tr-TR" dirty="0"/>
              <a:t>İNSAN KAYNAKLARI YÖNETİMİ KAVRAMI VE TANIMI</a:t>
            </a:r>
          </a:p>
        </p:txBody>
      </p:sp>
      <p:sp>
        <p:nvSpPr>
          <p:cNvPr id="3" name="İçerik Yer Tutucusu 2"/>
          <p:cNvSpPr>
            <a:spLocks noGrp="1"/>
          </p:cNvSpPr>
          <p:nvPr>
            <p:ph idx="1"/>
          </p:nvPr>
        </p:nvSpPr>
        <p:spPr>
          <a:xfrm>
            <a:off x="457200" y="2348880"/>
            <a:ext cx="8229600" cy="3975720"/>
          </a:xfrm>
        </p:spPr>
        <p:txBody>
          <a:bodyPr/>
          <a:lstStyle/>
          <a:p>
            <a:pPr marL="0" indent="0" algn="ctr">
              <a:buNone/>
            </a:pPr>
            <a:r>
              <a:rPr lang="tr-TR" dirty="0"/>
              <a:t>İKY, örgütün insan kaynakları ihtiyacını değerlendirilerek belirlendiği, bu ihtiyacın karşılandığı ve kendisinden en iyi yönde verimin alınacağı bir çalışma ortamının sağladığı süreç olup, örgütün amaçlarının gerçekleştirilmesine katkıda bulunan bir işletme fonksiyonudur. Konusu insandır, örgütteki tüm çalışanları kapsar.</a:t>
            </a:r>
          </a:p>
          <a:p>
            <a:endParaRPr lang="tr-TR" dirty="0"/>
          </a:p>
        </p:txBody>
      </p:sp>
    </p:spTree>
    <p:extLst>
      <p:ext uri="{BB962C8B-B14F-4D97-AF65-F5344CB8AC3E}">
        <p14:creationId xmlns:p14="http://schemas.microsoft.com/office/powerpoint/2010/main" val="3628848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İNSAN KAYNAKLARI YÖNETİMİNİN TARİHSEL GELİŞİMİ</a:t>
            </a:r>
            <a:endParaRPr lang="tr-TR" dirty="0"/>
          </a:p>
        </p:txBody>
      </p:sp>
      <p:sp>
        <p:nvSpPr>
          <p:cNvPr id="3" name="İçerik Yer Tutucusu 2"/>
          <p:cNvSpPr>
            <a:spLocks noGrp="1"/>
          </p:cNvSpPr>
          <p:nvPr>
            <p:ph idx="1"/>
          </p:nvPr>
        </p:nvSpPr>
        <p:spPr/>
        <p:txBody>
          <a:bodyPr/>
          <a:lstStyle/>
          <a:p>
            <a:r>
              <a:rPr lang="tr-TR" dirty="0" smtClean="0"/>
              <a:t>Endüstri Devrimi</a:t>
            </a:r>
          </a:p>
          <a:p>
            <a:r>
              <a:rPr lang="tr-TR" dirty="0" smtClean="0"/>
              <a:t>1911 Bilimsel Yönetim Hareketi</a:t>
            </a:r>
          </a:p>
          <a:p>
            <a:r>
              <a:rPr lang="tr-TR" dirty="0" smtClean="0"/>
              <a:t>1911-1930 Personel Departmanı</a:t>
            </a:r>
          </a:p>
          <a:p>
            <a:r>
              <a:rPr lang="tr-TR" dirty="0" smtClean="0"/>
              <a:t>1930-1970 Çalışanların karar almaya katılmaları, sendikalaşma, çalışan devir hızı gibi konular önem kazanmaya başlamıştır.</a:t>
            </a:r>
          </a:p>
          <a:p>
            <a:pPr marL="0" indent="0">
              <a:buNone/>
            </a:pPr>
            <a:endParaRPr lang="tr-TR" dirty="0"/>
          </a:p>
        </p:txBody>
      </p:sp>
    </p:spTree>
    <p:extLst>
      <p:ext uri="{BB962C8B-B14F-4D97-AF65-F5344CB8AC3E}">
        <p14:creationId xmlns:p14="http://schemas.microsoft.com/office/powerpoint/2010/main" val="2505319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860816"/>
          </a:xfrm>
        </p:spPr>
        <p:txBody>
          <a:bodyPr>
            <a:normAutofit fontScale="90000"/>
          </a:bodyPr>
          <a:lstStyle/>
          <a:p>
            <a:r>
              <a:rPr lang="tr-TR" dirty="0" smtClean="0"/>
              <a:t>İKY UYGULAMALARININ GELİŞMESİNE KATKI SAĞLAYAN OLAYLAR</a:t>
            </a:r>
            <a:endParaRPr lang="tr-TR" dirty="0"/>
          </a:p>
        </p:txBody>
      </p:sp>
      <p:sp>
        <p:nvSpPr>
          <p:cNvPr id="3" name="İçerik Yer Tutucusu 2"/>
          <p:cNvSpPr>
            <a:spLocks noGrp="1"/>
          </p:cNvSpPr>
          <p:nvPr>
            <p:ph idx="1"/>
          </p:nvPr>
        </p:nvSpPr>
        <p:spPr>
          <a:xfrm>
            <a:off x="457200" y="2564904"/>
            <a:ext cx="8229600" cy="3759696"/>
          </a:xfrm>
        </p:spPr>
        <p:txBody>
          <a:bodyPr>
            <a:normAutofit fontScale="92500"/>
          </a:bodyPr>
          <a:lstStyle/>
          <a:p>
            <a:pPr marL="514350" indent="-514350">
              <a:buFont typeface="+mj-lt"/>
              <a:buAutoNum type="arabicPeriod"/>
            </a:pPr>
            <a:r>
              <a:rPr lang="tr-TR" dirty="0" smtClean="0"/>
              <a:t>Fabrika Sistemi</a:t>
            </a:r>
          </a:p>
          <a:p>
            <a:pPr marL="514350" indent="-514350">
              <a:buFont typeface="+mj-lt"/>
              <a:buAutoNum type="arabicPeriod"/>
            </a:pPr>
            <a:r>
              <a:rPr lang="tr-TR" dirty="0" smtClean="0"/>
              <a:t>Kitle Üretim Sistemi</a:t>
            </a:r>
          </a:p>
          <a:p>
            <a:pPr marL="514350" indent="-514350">
              <a:buFont typeface="+mj-lt"/>
              <a:buAutoNum type="arabicPeriod"/>
            </a:pPr>
            <a:r>
              <a:rPr lang="tr-TR" dirty="0" smtClean="0"/>
              <a:t>Endüstriyel/Örgütsel Psikolojinin Katkıları</a:t>
            </a:r>
          </a:p>
          <a:p>
            <a:pPr marL="514350" indent="-514350">
              <a:buFont typeface="+mj-lt"/>
              <a:buAutoNum type="arabicPeriod"/>
            </a:pPr>
            <a:r>
              <a:rPr lang="tr-TR" dirty="0" err="1" smtClean="0"/>
              <a:t>Hawthorne</a:t>
            </a:r>
            <a:r>
              <a:rPr lang="tr-TR" dirty="0" smtClean="0"/>
              <a:t> Araştırmaları</a:t>
            </a:r>
          </a:p>
          <a:p>
            <a:pPr marL="514350" indent="-514350">
              <a:buFont typeface="+mj-lt"/>
              <a:buAutoNum type="arabicPeriod"/>
            </a:pPr>
            <a:r>
              <a:rPr lang="tr-TR" dirty="0" smtClean="0"/>
              <a:t>Beşeri İlişkiler Yönetimi</a:t>
            </a:r>
          </a:p>
          <a:p>
            <a:pPr marL="514350" indent="-514350">
              <a:buFont typeface="+mj-lt"/>
              <a:buAutoNum type="arabicPeriod"/>
            </a:pPr>
            <a:r>
              <a:rPr lang="tr-TR" dirty="0" smtClean="0"/>
              <a:t>Davranış Bilimlerinin Katkıları</a:t>
            </a:r>
          </a:p>
          <a:p>
            <a:pPr marL="514350" indent="-514350">
              <a:buFont typeface="+mj-lt"/>
              <a:buAutoNum type="arabicPeriod"/>
            </a:pPr>
            <a:r>
              <a:rPr lang="tr-TR" dirty="0" smtClean="0"/>
              <a:t>Yasal Düzenlemelerdeki Artışlar</a:t>
            </a:r>
          </a:p>
          <a:p>
            <a:pPr marL="514350" indent="-514350">
              <a:buFont typeface="+mj-lt"/>
              <a:buAutoNum type="arabicPeriod"/>
            </a:pPr>
            <a:r>
              <a:rPr lang="tr-TR" dirty="0" smtClean="0"/>
              <a:t>İnsan Kaynakları Fonksiyonlarında Artan Uzmanlaşma</a:t>
            </a:r>
            <a:endParaRPr lang="tr-TR" dirty="0"/>
          </a:p>
        </p:txBody>
      </p:sp>
    </p:spTree>
    <p:extLst>
      <p:ext uri="{BB962C8B-B14F-4D97-AF65-F5344CB8AC3E}">
        <p14:creationId xmlns:p14="http://schemas.microsoft.com/office/powerpoint/2010/main" val="567093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1- FABRİKA SİSTEMİ</a:t>
            </a:r>
            <a:endParaRPr lang="tr-TR" dirty="0"/>
          </a:p>
        </p:txBody>
      </p:sp>
      <p:sp>
        <p:nvSpPr>
          <p:cNvPr id="3" name="İçerik Yer Tutucusu 2"/>
          <p:cNvSpPr>
            <a:spLocks noGrp="1"/>
          </p:cNvSpPr>
          <p:nvPr>
            <p:ph idx="1"/>
          </p:nvPr>
        </p:nvSpPr>
        <p:spPr/>
        <p:txBody>
          <a:bodyPr>
            <a:normAutofit lnSpcReduction="10000"/>
          </a:bodyPr>
          <a:lstStyle/>
          <a:p>
            <a:r>
              <a:rPr lang="tr-TR" dirty="0"/>
              <a:t>M</a:t>
            </a:r>
            <a:r>
              <a:rPr lang="tr-TR" dirty="0" smtClean="0"/>
              <a:t>ekanik gücün gelişmesi, üretimde fabrika sisteminin doğmasına neden olmuştur. Kamusal ilgi çoğu kez sağlıksız ve tehlikeli olan çalışma şartları üzerine toplanmıştır.</a:t>
            </a:r>
          </a:p>
          <a:p>
            <a:r>
              <a:rPr lang="tr-TR" dirty="0" smtClean="0"/>
              <a:t>1880’li yılların sonunda bazı ülkelerde kadınlar ile çocuk yaştaki çalışanlar için çalışma saatlerini, çalışanların min. Ücret düzeylerini, sağlık ve güvenliklerini etkileyen çalışma şartlarını düzenleyen yasalar  yavaş yavaş kabul edilmeye başlanmıştır.</a:t>
            </a:r>
          </a:p>
          <a:p>
            <a:r>
              <a:rPr lang="tr-TR" dirty="0" smtClean="0"/>
              <a:t>İstihdam şartları gelişmeye, ilerlemeye ve iyileşmeye başlamıştır.  </a:t>
            </a:r>
            <a:endParaRPr lang="tr-TR" dirty="0"/>
          </a:p>
        </p:txBody>
      </p:sp>
    </p:spTree>
    <p:extLst>
      <p:ext uri="{BB962C8B-B14F-4D97-AF65-F5344CB8AC3E}">
        <p14:creationId xmlns:p14="http://schemas.microsoft.com/office/powerpoint/2010/main" val="410675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2- KİTLE ÜRETİM SİSTEMİ</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Bu sistem ile birlikte üretim tekniklerinde ilerlemeler meydana gelmiş, emek tasarrufu sağlayan makine ile ekipmanların kullanımı mümkün olmuştur.</a:t>
            </a:r>
          </a:p>
          <a:p>
            <a:r>
              <a:rPr lang="tr-TR" dirty="0" smtClean="0"/>
              <a:t>Yüksek maliyetler ile ücret oranlarındaki artışlar iş örgütlerini, emeği ve üretim olanaklarını çok daha etkin bir biçimde kullanmanın yöntemlerini aramaya itmiştir.</a:t>
            </a:r>
          </a:p>
          <a:p>
            <a:r>
              <a:rPr lang="tr-TR" dirty="0" smtClean="0"/>
              <a:t>TAYLOR ( BİLİMSEL YÖNETİM), zaman etütleri ve diğer kaynaklardan toplanan objektif veriye dayalı kesin ve net performans standartlarının gerekliliğini belirtmiştir. Bu standartlar, nitelikli çalışanları finansal açıdan ödüllendiren, verimsiz olanları da elimine eden bir esasa dayalıdır.</a:t>
            </a:r>
            <a:endParaRPr lang="tr-TR" dirty="0"/>
          </a:p>
        </p:txBody>
      </p:sp>
    </p:spTree>
    <p:extLst>
      <p:ext uri="{BB962C8B-B14F-4D97-AF65-F5344CB8AC3E}">
        <p14:creationId xmlns:p14="http://schemas.microsoft.com/office/powerpoint/2010/main" val="2705134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507288" cy="1212744"/>
          </a:xfrm>
        </p:spPr>
        <p:txBody>
          <a:bodyPr>
            <a:normAutofit fontScale="90000"/>
          </a:bodyPr>
          <a:lstStyle/>
          <a:p>
            <a:r>
              <a:rPr lang="tr-TR" dirty="0" smtClean="0"/>
              <a:t>3- ENDÜSTRİYEL/ÖRGÜTSEL PSİKOLOJİNİN KATKILARI</a:t>
            </a:r>
            <a:endParaRPr lang="tr-TR" dirty="0"/>
          </a:p>
        </p:txBody>
      </p:sp>
      <p:sp>
        <p:nvSpPr>
          <p:cNvPr id="3" name="İçerik Yer Tutucusu 2"/>
          <p:cNvSpPr>
            <a:spLocks noGrp="1"/>
          </p:cNvSpPr>
          <p:nvPr>
            <p:ph idx="1"/>
          </p:nvPr>
        </p:nvSpPr>
        <p:spPr>
          <a:xfrm>
            <a:off x="457200" y="1916832"/>
            <a:ext cx="8229600" cy="4407768"/>
          </a:xfrm>
        </p:spPr>
        <p:txBody>
          <a:bodyPr/>
          <a:lstStyle/>
          <a:p>
            <a:r>
              <a:rPr lang="tr-TR" dirty="0" smtClean="0"/>
              <a:t>Hugo </a:t>
            </a:r>
            <a:r>
              <a:rPr lang="tr-TR" dirty="0" err="1" smtClean="0"/>
              <a:t>Münsterberg</a:t>
            </a:r>
            <a:r>
              <a:rPr lang="tr-TR" dirty="0" smtClean="0"/>
              <a:t> ( Psikoloji ve Endüstriyel Psikoloji )</a:t>
            </a:r>
          </a:p>
          <a:p>
            <a:r>
              <a:rPr lang="tr-TR" dirty="0" smtClean="0"/>
              <a:t>Çalışanların seçiminde, eğitiminde ve etkinliğinde katkısının olabileceğine dikkat çekilmiştir.</a:t>
            </a:r>
          </a:p>
          <a:p>
            <a:r>
              <a:rPr lang="tr-TR" dirty="0" smtClean="0"/>
              <a:t>Günümüzde endüstriyel psikoloji,  alanı genişletilmiş ve psikolojinin önemli alanlarından birisi haline gelmiştir.</a:t>
            </a:r>
            <a:endParaRPr lang="tr-TR" dirty="0"/>
          </a:p>
        </p:txBody>
      </p:sp>
    </p:spTree>
    <p:extLst>
      <p:ext uri="{BB962C8B-B14F-4D97-AF65-F5344CB8AC3E}">
        <p14:creationId xmlns:p14="http://schemas.microsoft.com/office/powerpoint/2010/main" val="3623767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4- HAWRHORNE ARAŞTIRMALARI</a:t>
            </a:r>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Fiziki çevre şartlarının çalışanların verimleri ile yorgunlukları üzerindeki etkilerini belirlemeye dönük çalışmalardır.</a:t>
            </a:r>
          </a:p>
          <a:p>
            <a:r>
              <a:rPr lang="tr-TR" dirty="0" smtClean="0"/>
              <a:t>Araştırmalar devam ederken, verimlilik üzerinde sosyal çevrenin fiziksel çevreye eş değer hatta ondan çok daha yüksek bir etkiye sahip olabileceği keşfedilmiştir.</a:t>
            </a:r>
          </a:p>
          <a:p>
            <a:r>
              <a:rPr lang="tr-TR" dirty="0" smtClean="0"/>
              <a:t>E. Mayo ve arkadaşları, yaptıkları araştırmalar ile, çalışanların verimliliklerinde bir takım </a:t>
            </a:r>
            <a:r>
              <a:rPr lang="tr-TR" dirty="0" err="1" smtClean="0"/>
              <a:t>sosyo</a:t>
            </a:r>
            <a:r>
              <a:rPr lang="tr-TR" dirty="0" smtClean="0"/>
              <a:t>-psikolojik  faktörlerin önemli rol oynadıklarını ortaya koymuşlar  ve örgütsel verimliliğin artırılmasında işe değil çalışana önem verilmesinin gereğini savunmuşlardır.</a:t>
            </a:r>
          </a:p>
          <a:p>
            <a:r>
              <a:rPr lang="tr-TR" dirty="0" smtClean="0"/>
              <a:t>Bu çalışmalar, çalışanları motive edecek çok daha duyarlı yöntemleri bulmak ve işyerini </a:t>
            </a:r>
            <a:r>
              <a:rPr lang="tr-TR" dirty="0" err="1" smtClean="0"/>
              <a:t>insancıllaştırmaya</a:t>
            </a:r>
            <a:r>
              <a:rPr lang="tr-TR" dirty="0" smtClean="0"/>
              <a:t> dönük çabalara teşvik etmiştir.</a:t>
            </a:r>
          </a:p>
        </p:txBody>
      </p:sp>
    </p:spTree>
    <p:extLst>
      <p:ext uri="{BB962C8B-B14F-4D97-AF65-F5344CB8AC3E}">
        <p14:creationId xmlns:p14="http://schemas.microsoft.com/office/powerpoint/2010/main" val="220880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5- BEŞERİ İLİŞKLER HAREKETİ</a:t>
            </a:r>
            <a:endParaRPr lang="tr-TR" dirty="0"/>
          </a:p>
        </p:txBody>
      </p:sp>
      <p:sp>
        <p:nvSpPr>
          <p:cNvPr id="3" name="İçerik Yer Tutucusu 2"/>
          <p:cNvSpPr>
            <a:spLocks noGrp="1"/>
          </p:cNvSpPr>
          <p:nvPr>
            <p:ph idx="1"/>
          </p:nvPr>
        </p:nvSpPr>
        <p:spPr/>
        <p:txBody>
          <a:bodyPr>
            <a:normAutofit/>
          </a:bodyPr>
          <a:lstStyle/>
          <a:p>
            <a:r>
              <a:rPr lang="tr-TR" dirty="0" smtClean="0"/>
              <a:t>Bu hareket, tüm dikkatleri, çalışanlar arasındaki bireysel farklılıklar ile çalışanların performans ve davranışları üzerinde ki </a:t>
            </a:r>
            <a:r>
              <a:rPr lang="tr-TR" dirty="0" err="1" smtClean="0"/>
              <a:t>informal</a:t>
            </a:r>
            <a:r>
              <a:rPr lang="tr-TR" dirty="0" smtClean="0"/>
              <a:t> grupların sahip olabileceği etkiler üzerinde yoğunlaşmıştır. Yine bu hareket, yöneticilerin, astların duygu ve ihtiyaçlarına daha duyarlı olabilmek için iletişimlerini geliştirmelerinin gereğine dikkatleri toplamıştır. </a:t>
            </a:r>
            <a:endParaRPr lang="tr-TR" dirty="0"/>
          </a:p>
        </p:txBody>
      </p:sp>
    </p:spTree>
    <p:extLst>
      <p:ext uri="{BB962C8B-B14F-4D97-AF65-F5344CB8AC3E}">
        <p14:creationId xmlns:p14="http://schemas.microsoft.com/office/powerpoint/2010/main" val="2638218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6- DAVRANIŞ BİLİMLERİNİN KATKILARI</a:t>
            </a:r>
            <a:endParaRPr lang="tr-TR" dirty="0"/>
          </a:p>
        </p:txBody>
      </p:sp>
      <p:sp>
        <p:nvSpPr>
          <p:cNvPr id="3" name="İçerik Yer Tutucusu 2"/>
          <p:cNvSpPr>
            <a:spLocks noGrp="1"/>
          </p:cNvSpPr>
          <p:nvPr>
            <p:ph idx="1"/>
          </p:nvPr>
        </p:nvSpPr>
        <p:spPr/>
        <p:txBody>
          <a:bodyPr/>
          <a:lstStyle/>
          <a:p>
            <a:r>
              <a:rPr lang="tr-TR" dirty="0" smtClean="0"/>
              <a:t>Davranış bilimi sadece psikoloji, sosyoloji ve antropolojiden oluşan geleneksel bir disiplin olmayıp ekonomik amaçlara da yönelmiştir.</a:t>
            </a:r>
          </a:p>
          <a:p>
            <a:r>
              <a:rPr lang="tr-TR" dirty="0" smtClean="0"/>
              <a:t>Davranış bilimleri, örgütsel amaçlara ulaşmada çalışanların katılımını ve gruplardan faydalanmaya önem verir. </a:t>
            </a:r>
            <a:endParaRPr lang="tr-TR" dirty="0"/>
          </a:p>
        </p:txBody>
      </p:sp>
    </p:spTree>
    <p:extLst>
      <p:ext uri="{BB962C8B-B14F-4D97-AF65-F5344CB8AC3E}">
        <p14:creationId xmlns:p14="http://schemas.microsoft.com/office/powerpoint/2010/main" val="1809890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7- YASAL DÜZENLEMELERDEKİ ARTIŞLAR</a:t>
            </a:r>
            <a:endParaRPr lang="tr-TR" dirty="0"/>
          </a:p>
        </p:txBody>
      </p:sp>
      <p:sp>
        <p:nvSpPr>
          <p:cNvPr id="3" name="İçerik Yer Tutucusu 2"/>
          <p:cNvSpPr>
            <a:spLocks noGrp="1"/>
          </p:cNvSpPr>
          <p:nvPr>
            <p:ph idx="1"/>
          </p:nvPr>
        </p:nvSpPr>
        <p:spPr/>
        <p:txBody>
          <a:bodyPr>
            <a:normAutofit/>
          </a:bodyPr>
          <a:lstStyle/>
          <a:p>
            <a:r>
              <a:rPr lang="tr-TR" dirty="0" smtClean="0"/>
              <a:t>1930’lu yılların öncesinde işverenlerin çalışanlar ve sendikalar ile olan ilişkileri oldukça sınırlı yasal düzenlemelere tabi iken, 1930’lu yıllarda yaşanan bunalımların neden olduğu sosyal reforma dönük politik baskılar bu tür ilişkileri düzenleyen yasama faaliyetlerine neden olmuştur.</a:t>
            </a:r>
          </a:p>
          <a:p>
            <a:r>
              <a:rPr lang="tr-TR" dirty="0" smtClean="0"/>
              <a:t>1935 yılından sonraki yasal düzenlemeler, genel olarak tüm İK fonksiyonlarının performanslarını etkileyecek bir noktaya ulaşmıştır.</a:t>
            </a:r>
            <a:endParaRPr lang="tr-TR" dirty="0"/>
          </a:p>
        </p:txBody>
      </p:sp>
    </p:spTree>
    <p:extLst>
      <p:ext uri="{BB962C8B-B14F-4D97-AF65-F5344CB8AC3E}">
        <p14:creationId xmlns:p14="http://schemas.microsoft.com/office/powerpoint/2010/main" val="296892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8784976" cy="1800200"/>
          </a:xfrm>
        </p:spPr>
        <p:txBody>
          <a:bodyPr>
            <a:normAutofit/>
          </a:bodyPr>
          <a:lstStyle/>
          <a:p>
            <a:r>
              <a:rPr lang="tr-TR" dirty="0" smtClean="0"/>
              <a:t>8- İK FONKSİYONLARINDA ARTAN UZMANLAŞMA</a:t>
            </a:r>
            <a:endParaRPr lang="tr-TR" dirty="0"/>
          </a:p>
        </p:txBody>
      </p:sp>
      <p:sp>
        <p:nvSpPr>
          <p:cNvPr id="3" name="İçerik Yer Tutucusu 2"/>
          <p:cNvSpPr>
            <a:spLocks noGrp="1"/>
          </p:cNvSpPr>
          <p:nvPr>
            <p:ph idx="1"/>
          </p:nvPr>
        </p:nvSpPr>
        <p:spPr>
          <a:xfrm>
            <a:off x="457200" y="2276872"/>
            <a:ext cx="8229600" cy="4047728"/>
          </a:xfrm>
        </p:spPr>
        <p:txBody>
          <a:bodyPr>
            <a:normAutofit lnSpcReduction="10000"/>
          </a:bodyPr>
          <a:lstStyle/>
          <a:p>
            <a:r>
              <a:rPr lang="tr-TR" dirty="0" smtClean="0"/>
              <a:t>İlk başlarda İKY, yönetsel personel tarafından yerine getirilen fonksiyonlar olup bunlar, personel kiralama, işe alma, işten çıkarma ve çalışan ile ilgili kayıtları tutma ile sınırlıydı.</a:t>
            </a:r>
          </a:p>
          <a:p>
            <a:r>
              <a:rPr lang="tr-TR" dirty="0" smtClean="0"/>
              <a:t>Daha sonra çalışma saatleri ve ücret ile ilgili düzenlemeleri tapacak büro çalışanları istihdam edilmeye başlandı.</a:t>
            </a:r>
          </a:p>
          <a:p>
            <a:r>
              <a:rPr lang="tr-TR" dirty="0" smtClean="0"/>
              <a:t>1940’lı yıllarda ise personel departmanları kurularak belirli eğitim ve tecrübesi olan bireyler istihdam edilmeye başlandı.</a:t>
            </a:r>
            <a:endParaRPr lang="tr-TR" dirty="0"/>
          </a:p>
        </p:txBody>
      </p:sp>
    </p:spTree>
    <p:extLst>
      <p:ext uri="{BB962C8B-B14F-4D97-AF65-F5344CB8AC3E}">
        <p14:creationId xmlns:p14="http://schemas.microsoft.com/office/powerpoint/2010/main" val="4207943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just"/>
            <a:r>
              <a:rPr lang="tr-TR" dirty="0" smtClean="0"/>
              <a:t>İNSAN KAYNAKLARI YÖNETİMİNİN ÖNEMİ</a:t>
            </a:r>
            <a:endParaRPr lang="tr-TR" dirty="0"/>
          </a:p>
        </p:txBody>
      </p:sp>
      <p:sp>
        <p:nvSpPr>
          <p:cNvPr id="3" name="İçerik Yer Tutucusu 2"/>
          <p:cNvSpPr>
            <a:spLocks noGrp="1"/>
          </p:cNvSpPr>
          <p:nvPr>
            <p:ph idx="1"/>
          </p:nvPr>
        </p:nvSpPr>
        <p:spPr/>
        <p:txBody>
          <a:bodyPr>
            <a:normAutofit fontScale="92500" lnSpcReduction="10000"/>
          </a:bodyPr>
          <a:lstStyle/>
          <a:p>
            <a:pPr>
              <a:lnSpc>
                <a:spcPct val="110000"/>
              </a:lnSpc>
            </a:pPr>
            <a:r>
              <a:rPr lang="tr-TR" dirty="0" smtClean="0"/>
              <a:t>İKY uygulamaları, kurumun diğer fonksiyonlarının faaliyetlerini çok daha etkin hale getirecek ve örgütün karlılığına doğrudan katkıda bulanacak bir araç olarak görülmektedir.</a:t>
            </a:r>
          </a:p>
          <a:p>
            <a:r>
              <a:rPr lang="tr-TR" dirty="0" smtClean="0"/>
              <a:t>İKY uygulamaları, rekabet avantajı sağlamada anahtar bir rol oynamaktadır.</a:t>
            </a:r>
          </a:p>
          <a:p>
            <a:r>
              <a:rPr lang="tr-TR" dirty="0" err="1" smtClean="0"/>
              <a:t>İKY’nin</a:t>
            </a:r>
            <a:r>
              <a:rPr lang="tr-TR" dirty="0" smtClean="0"/>
              <a:t> önemini artıran diğer konular;</a:t>
            </a:r>
          </a:p>
          <a:p>
            <a:pPr marL="0" indent="0">
              <a:buNone/>
            </a:pPr>
            <a:r>
              <a:rPr lang="tr-TR" dirty="0"/>
              <a:t>	</a:t>
            </a:r>
            <a:r>
              <a:rPr lang="tr-TR" dirty="0" smtClean="0"/>
              <a:t>*Küreselleşme</a:t>
            </a:r>
          </a:p>
          <a:p>
            <a:pPr marL="0" indent="0">
              <a:buNone/>
            </a:pPr>
            <a:r>
              <a:rPr lang="tr-TR" dirty="0"/>
              <a:t>	</a:t>
            </a:r>
            <a:r>
              <a:rPr lang="tr-TR" dirty="0" smtClean="0"/>
              <a:t>*Kalite ve toplam kalite yönetimi</a:t>
            </a:r>
          </a:p>
          <a:p>
            <a:pPr marL="0" indent="0">
              <a:buNone/>
            </a:pPr>
            <a:r>
              <a:rPr lang="tr-TR" dirty="0"/>
              <a:t>	</a:t>
            </a:r>
            <a:r>
              <a:rPr lang="tr-TR" dirty="0" smtClean="0"/>
              <a:t>*Sosyal Durum</a:t>
            </a:r>
          </a:p>
          <a:p>
            <a:pPr marL="0" indent="0">
              <a:buNone/>
            </a:pPr>
            <a:r>
              <a:rPr lang="tr-TR" dirty="0"/>
              <a:t>	</a:t>
            </a:r>
            <a:r>
              <a:rPr lang="tr-TR" dirty="0" smtClean="0"/>
              <a:t>*Yüksek performanslı iş (çalışma) sistemleri</a:t>
            </a:r>
            <a:endParaRPr lang="tr-TR" dirty="0"/>
          </a:p>
        </p:txBody>
      </p:sp>
    </p:spTree>
    <p:extLst>
      <p:ext uri="{BB962C8B-B14F-4D97-AF65-F5344CB8AC3E}">
        <p14:creationId xmlns:p14="http://schemas.microsoft.com/office/powerpoint/2010/main" val="346070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r>
              <a:rPr lang="tr-TR" dirty="0" smtClean="0"/>
              <a:t>Personel Yönetimi ve </a:t>
            </a:r>
            <a:r>
              <a:rPr lang="tr-TR" dirty="0" err="1" smtClean="0"/>
              <a:t>İKY’den</a:t>
            </a:r>
            <a:r>
              <a:rPr lang="tr-TR" dirty="0" smtClean="0"/>
              <a:t> Farkları </a:t>
            </a:r>
            <a:endParaRPr lang="tr-TR" dirty="0"/>
          </a:p>
        </p:txBody>
      </p:sp>
      <p:pic>
        <p:nvPicPr>
          <p:cNvPr id="1028" name="Picture 4" descr="C:\Users\Metin\altc4b1n_yakalilar.jpg"/>
          <p:cNvPicPr>
            <a:picLocks noGrp="1" noChangeAspect="1" noChangeArrowheads="1"/>
          </p:cNvPicPr>
          <p:nvPr>
            <p:ph idx="1"/>
          </p:nvPr>
        </p:nvPicPr>
        <p:blipFill>
          <a:blip r:embed="rId2"/>
          <a:stretch>
            <a:fillRect/>
          </a:stretch>
        </p:blipFill>
        <p:spPr bwMode="auto">
          <a:xfrm>
            <a:off x="457200" y="2709986"/>
            <a:ext cx="8229600" cy="2839791"/>
          </a:xfrm>
          <a:prstGeom prst="rect">
            <a:avLst/>
          </a:prstGeom>
          <a:noFill/>
        </p:spPr>
      </p:pic>
      <p:pic>
        <p:nvPicPr>
          <p:cNvPr id="1029" name="Picture 5" descr="C:\Users\Metin\mavi yaka.jpg"/>
          <p:cNvPicPr>
            <a:picLocks noChangeAspect="1" noChangeArrowheads="1"/>
          </p:cNvPicPr>
          <p:nvPr/>
        </p:nvPicPr>
        <p:blipFill>
          <a:blip r:embed="rId3" cstate="print"/>
          <a:srcRect/>
          <a:stretch>
            <a:fillRect/>
          </a:stretch>
        </p:blipFill>
        <p:spPr bwMode="auto">
          <a:xfrm>
            <a:off x="428596" y="2000240"/>
            <a:ext cx="3500462" cy="1714512"/>
          </a:xfrm>
          <a:prstGeom prst="rect">
            <a:avLst/>
          </a:prstGeom>
          <a:noFill/>
        </p:spPr>
      </p:pic>
      <p:sp>
        <p:nvSpPr>
          <p:cNvPr id="9" name="8 Metin kutusu"/>
          <p:cNvSpPr txBox="1"/>
          <p:nvPr/>
        </p:nvSpPr>
        <p:spPr>
          <a:xfrm>
            <a:off x="3000364" y="6000768"/>
            <a:ext cx="1857388" cy="369332"/>
          </a:xfrm>
          <a:prstGeom prst="rect">
            <a:avLst/>
          </a:prstGeom>
          <a:noFill/>
        </p:spPr>
        <p:txBody>
          <a:bodyPr wrap="square" rtlCol="0">
            <a:spAutoFit/>
          </a:bodyPr>
          <a:lstStyle/>
          <a:p>
            <a:r>
              <a:rPr lang="tr-TR" dirty="0" smtClean="0"/>
              <a:t>ALTIN YAKA</a:t>
            </a:r>
            <a:endParaRPr lang="tr-TR" dirty="0"/>
          </a:p>
        </p:txBody>
      </p:sp>
      <p:sp>
        <p:nvSpPr>
          <p:cNvPr id="10" name="9 Metin kutusu"/>
          <p:cNvSpPr txBox="1"/>
          <p:nvPr/>
        </p:nvSpPr>
        <p:spPr>
          <a:xfrm>
            <a:off x="1071538" y="5143512"/>
            <a:ext cx="1496372" cy="369332"/>
          </a:xfrm>
          <a:prstGeom prst="rect">
            <a:avLst/>
          </a:prstGeom>
          <a:noFill/>
        </p:spPr>
        <p:txBody>
          <a:bodyPr wrap="none" rtlCol="0">
            <a:spAutoFit/>
          </a:bodyPr>
          <a:lstStyle/>
          <a:p>
            <a:r>
              <a:rPr lang="tr-TR" dirty="0" smtClean="0"/>
              <a:t>BEYAZ YAKA</a:t>
            </a:r>
            <a:endParaRPr lang="tr-TR" dirty="0"/>
          </a:p>
        </p:txBody>
      </p:sp>
      <p:sp>
        <p:nvSpPr>
          <p:cNvPr id="11" name="10 Metin kutusu"/>
          <p:cNvSpPr txBox="1"/>
          <p:nvPr/>
        </p:nvSpPr>
        <p:spPr>
          <a:xfrm flipH="1">
            <a:off x="3071801" y="4357694"/>
            <a:ext cx="1571636" cy="369332"/>
          </a:xfrm>
          <a:prstGeom prst="rect">
            <a:avLst/>
          </a:prstGeom>
          <a:noFill/>
        </p:spPr>
        <p:txBody>
          <a:bodyPr wrap="square" rtlCol="0">
            <a:spAutoFit/>
          </a:bodyPr>
          <a:lstStyle/>
          <a:p>
            <a:r>
              <a:rPr lang="tr-TR" dirty="0" smtClean="0"/>
              <a:t>MAVİ YAKA</a:t>
            </a:r>
            <a:endParaRPr lang="tr-TR" dirty="0"/>
          </a:p>
        </p:txBody>
      </p:sp>
      <p:sp>
        <p:nvSpPr>
          <p:cNvPr id="12" name="11 Metin kutusu"/>
          <p:cNvSpPr txBox="1"/>
          <p:nvPr/>
        </p:nvSpPr>
        <p:spPr>
          <a:xfrm>
            <a:off x="4572000" y="2285992"/>
            <a:ext cx="3643338" cy="1200329"/>
          </a:xfrm>
          <a:prstGeom prst="rect">
            <a:avLst/>
          </a:prstGeom>
          <a:noFill/>
        </p:spPr>
        <p:txBody>
          <a:bodyPr wrap="square" rtlCol="0">
            <a:spAutoFit/>
          </a:bodyPr>
          <a:lstStyle/>
          <a:p>
            <a:pPr algn="just"/>
            <a:r>
              <a:rPr lang="tr-TR" dirty="0" smtClean="0"/>
              <a:t>Bir işi yapmak üzere işletmede istihdam edilen herkes </a:t>
            </a:r>
            <a:r>
              <a:rPr lang="tr-TR" b="1" dirty="0" smtClean="0"/>
              <a:t>personel</a:t>
            </a:r>
            <a:r>
              <a:rPr lang="tr-TR" dirty="0" smtClean="0"/>
              <a:t> kavramı içinde yer alır.</a:t>
            </a:r>
          </a:p>
          <a:p>
            <a:endParaRPr lang="tr-TR" dirty="0"/>
          </a:p>
        </p:txBody>
      </p:sp>
    </p:spTree>
    <p:extLst>
      <p:ext uri="{BB962C8B-B14F-4D97-AF65-F5344CB8AC3E}">
        <p14:creationId xmlns:p14="http://schemas.microsoft.com/office/powerpoint/2010/main" val="412129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720080"/>
          </a:xfrm>
        </p:spPr>
        <p:txBody>
          <a:bodyPr>
            <a:normAutofit fontScale="90000"/>
          </a:bodyPr>
          <a:lstStyle/>
          <a:p>
            <a:r>
              <a:rPr lang="tr-TR" dirty="0" smtClean="0"/>
              <a:t>Personel Yönetimi</a:t>
            </a:r>
            <a:endParaRPr lang="tr-TR" dirty="0"/>
          </a:p>
        </p:txBody>
      </p:sp>
      <p:sp>
        <p:nvSpPr>
          <p:cNvPr id="3" name="2 İçerik Yer Tutucusu"/>
          <p:cNvSpPr>
            <a:spLocks noGrp="1"/>
          </p:cNvSpPr>
          <p:nvPr>
            <p:ph idx="1"/>
          </p:nvPr>
        </p:nvSpPr>
        <p:spPr>
          <a:xfrm>
            <a:off x="179512" y="1124744"/>
            <a:ext cx="8784976" cy="5544616"/>
          </a:xfrm>
        </p:spPr>
        <p:txBody>
          <a:bodyPr>
            <a:normAutofit fontScale="40000" lnSpcReduction="20000"/>
          </a:bodyPr>
          <a:lstStyle/>
          <a:p>
            <a:pPr>
              <a:lnSpc>
                <a:spcPct val="120000"/>
              </a:lnSpc>
            </a:pPr>
            <a:r>
              <a:rPr lang="tr-TR" sz="5100" b="1" dirty="0" smtClean="0"/>
              <a:t>Tarihsel gelişim içinde personel bölümü </a:t>
            </a:r>
            <a:r>
              <a:rPr lang="tr-TR" sz="5100" dirty="0" smtClean="0"/>
              <a:t> ilk önce sadece kayıt tutan bir</a:t>
            </a:r>
            <a:br>
              <a:rPr lang="tr-TR" sz="5100" dirty="0" smtClean="0"/>
            </a:br>
            <a:r>
              <a:rPr lang="tr-TR" sz="5100" dirty="0" smtClean="0"/>
              <a:t>bölüm olarak kurulmuştu. Personel bölümlerinin temel görevi istihdama ilişkin kayıtları tutmak, istihdam ilişkilerini sağlamak ve sürdürmektir.</a:t>
            </a:r>
            <a:endParaRPr lang="tr-TR" sz="5100" b="1" dirty="0" smtClean="0"/>
          </a:p>
          <a:p>
            <a:pPr algn="just">
              <a:lnSpc>
                <a:spcPct val="120000"/>
              </a:lnSpc>
            </a:pPr>
            <a:r>
              <a:rPr lang="tr-TR" sz="5100" b="1" dirty="0" smtClean="0"/>
              <a:t>1930’lu</a:t>
            </a:r>
            <a:r>
              <a:rPr lang="tr-TR" sz="5100" dirty="0" smtClean="0"/>
              <a:t> yıllarda çalışma ilişkileri bölümü olarak adlandırılan personel bölümüne;</a:t>
            </a:r>
          </a:p>
          <a:p>
            <a:pPr algn="just">
              <a:lnSpc>
                <a:spcPct val="120000"/>
              </a:lnSpc>
            </a:pPr>
            <a:r>
              <a:rPr lang="tr-TR" sz="5100" b="1" dirty="0" smtClean="0"/>
              <a:t>İşe alma, atama , terfi, nakil, ücret belirleme, işten çıkartma ve sendikalarla ilişkileri yürütme</a:t>
            </a:r>
            <a:r>
              <a:rPr lang="tr-TR" sz="5100" dirty="0" smtClean="0"/>
              <a:t> görevleri verilmiştir.</a:t>
            </a:r>
          </a:p>
          <a:p>
            <a:pPr algn="just">
              <a:lnSpc>
                <a:spcPct val="120000"/>
              </a:lnSpc>
            </a:pPr>
            <a:r>
              <a:rPr lang="tr-TR" sz="5100" b="1" dirty="0" smtClean="0"/>
              <a:t>II. Dünya Savaşı’ndan </a:t>
            </a:r>
            <a:r>
              <a:rPr lang="tr-TR" sz="5100" dirty="0" smtClean="0"/>
              <a:t>iş gücü kıtlığıyla başa çıkabilmek ve  çalışan verimliliğini yükseltmek amacıyla; </a:t>
            </a:r>
            <a:r>
              <a:rPr lang="tr-TR" sz="5100" b="1" dirty="0" smtClean="0"/>
              <a:t>Endüstriyel psikoloji </a:t>
            </a:r>
            <a:r>
              <a:rPr lang="tr-TR" sz="5100" dirty="0" smtClean="0"/>
              <a:t>alanında çalışmalar yapıldı. </a:t>
            </a:r>
          </a:p>
          <a:p>
            <a:pPr algn="just">
              <a:lnSpc>
                <a:spcPct val="120000"/>
              </a:lnSpc>
            </a:pPr>
            <a:r>
              <a:rPr lang="tr-TR" sz="5100" dirty="0" smtClean="0"/>
              <a:t>Ücret adaleti sağlanmasına önem verildi, yan ödemeler getirildi böylelikle personel bölümleri görevlerine;  </a:t>
            </a:r>
          </a:p>
          <a:p>
            <a:pPr marL="0" indent="0" algn="just">
              <a:lnSpc>
                <a:spcPct val="120000"/>
              </a:lnSpc>
              <a:buNone/>
            </a:pPr>
            <a:r>
              <a:rPr lang="tr-TR" sz="5100" dirty="0" smtClean="0"/>
              <a:t>	İşletmeye eleman kazandırmak </a:t>
            </a:r>
          </a:p>
          <a:p>
            <a:pPr marL="0" indent="0" algn="just">
              <a:lnSpc>
                <a:spcPct val="120000"/>
              </a:lnSpc>
              <a:buNone/>
            </a:pPr>
            <a:r>
              <a:rPr lang="tr-TR" sz="5100" dirty="0" smtClean="0"/>
              <a:t>	Mevcut çalışanları işletmeye bağlı kılmak eklendi.</a:t>
            </a:r>
          </a:p>
          <a:p>
            <a:pPr algn="just">
              <a:lnSpc>
                <a:spcPct val="120000"/>
              </a:lnSpc>
            </a:pPr>
            <a:r>
              <a:rPr lang="tr-TR" sz="5100" b="1" dirty="0" smtClean="0"/>
              <a:t>1970’lerde endüstriyel ilişkiler </a:t>
            </a:r>
            <a:r>
              <a:rPr lang="tr-TR" sz="5100" dirty="0" smtClean="0"/>
              <a:t>fonksiyonu eklendi.</a:t>
            </a:r>
            <a:r>
              <a:rPr lang="tr-TR" dirty="0" smtClean="0"/>
              <a:t/>
            </a:r>
            <a:br>
              <a:rPr lang="tr-TR" dirty="0" smtClean="0"/>
            </a:br>
            <a:endParaRPr lang="tr-TR" dirty="0" smtClean="0"/>
          </a:p>
        </p:txBody>
      </p:sp>
    </p:spTree>
    <p:extLst>
      <p:ext uri="{BB962C8B-B14F-4D97-AF65-F5344CB8AC3E}">
        <p14:creationId xmlns:p14="http://schemas.microsoft.com/office/powerpoint/2010/main" val="3228154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08720"/>
            <a:ext cx="8229600" cy="1152128"/>
          </a:xfrm>
        </p:spPr>
        <p:txBody>
          <a:bodyPr>
            <a:normAutofit fontScale="90000"/>
          </a:bodyPr>
          <a:lstStyle/>
          <a:p>
            <a:r>
              <a:rPr lang="tr-TR" sz="4400" dirty="0" smtClean="0"/>
              <a:t>Personel Yönetimi ile İKY arasındaki temel farklar: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
            </a:r>
            <a:br>
              <a:rPr lang="tr-TR" dirty="0" smtClean="0"/>
            </a:br>
            <a:endParaRPr lang="tr-TR" dirty="0"/>
          </a:p>
        </p:txBody>
      </p:sp>
      <p:graphicFrame>
        <p:nvGraphicFramePr>
          <p:cNvPr id="4" name="3 Tablo"/>
          <p:cNvGraphicFramePr>
            <a:graphicFrameLocks noGrp="1"/>
          </p:cNvGraphicFramePr>
          <p:nvPr>
            <p:extLst>
              <p:ext uri="{D42A27DB-BD31-4B8C-83A1-F6EECF244321}">
                <p14:modId xmlns:p14="http://schemas.microsoft.com/office/powerpoint/2010/main" val="2538520145"/>
              </p:ext>
            </p:extLst>
          </p:nvPr>
        </p:nvGraphicFramePr>
        <p:xfrm>
          <a:off x="571472" y="1628801"/>
          <a:ext cx="7786742" cy="4394799"/>
        </p:xfrm>
        <a:graphic>
          <a:graphicData uri="http://schemas.openxmlformats.org/drawingml/2006/table">
            <a:tbl>
              <a:tblPr firstRow="1" bandRow="1">
                <a:tableStyleId>{5C22544A-7EE6-4342-B048-85BDC9FD1C3A}</a:tableStyleId>
              </a:tblPr>
              <a:tblGrid>
                <a:gridCol w="3929090"/>
                <a:gridCol w="3857652"/>
              </a:tblGrid>
              <a:tr h="399527">
                <a:tc>
                  <a:txBody>
                    <a:bodyPr/>
                    <a:lstStyle/>
                    <a:p>
                      <a:r>
                        <a:rPr lang="tr-TR" dirty="0" smtClean="0"/>
                        <a:t>PERSONEL YÖNETİMİ</a:t>
                      </a:r>
                      <a:endParaRPr lang="tr-TR" dirty="0"/>
                    </a:p>
                  </a:txBody>
                  <a:tcPr/>
                </a:tc>
                <a:tc>
                  <a:txBody>
                    <a:bodyPr/>
                    <a:lstStyle/>
                    <a:p>
                      <a:r>
                        <a:rPr lang="tr-TR" dirty="0" smtClean="0"/>
                        <a:t>İK</a:t>
                      </a:r>
                      <a:r>
                        <a:rPr lang="tr-TR" baseline="0" dirty="0" smtClean="0"/>
                        <a:t> YÖNETİMİ</a:t>
                      </a:r>
                      <a:endParaRPr lang="tr-TR" dirty="0"/>
                    </a:p>
                  </a:txBody>
                  <a:tcPr/>
                </a:tc>
              </a:tr>
              <a:tr h="998818">
                <a:tc>
                  <a:txBody>
                    <a:bodyPr/>
                    <a:lstStyle/>
                    <a:p>
                      <a:r>
                        <a:rPr lang="tr-TR" dirty="0" smtClean="0"/>
                        <a:t>Çalışanlara</a:t>
                      </a:r>
                      <a:r>
                        <a:rPr lang="tr-TR" baseline="0" dirty="0" smtClean="0"/>
                        <a:t> maliyet unsuru olarak bakar</a:t>
                      </a:r>
                      <a:endParaRPr lang="tr-TR" dirty="0"/>
                    </a:p>
                  </a:txBody>
                  <a:tcPr/>
                </a:tc>
                <a:tc>
                  <a:txBody>
                    <a:bodyPr/>
                    <a:lstStyle/>
                    <a:p>
                      <a:r>
                        <a:rPr lang="tr-TR" dirty="0" smtClean="0"/>
                        <a:t>İnsan</a:t>
                      </a:r>
                      <a:r>
                        <a:rPr lang="tr-TR" baseline="0" dirty="0" smtClean="0"/>
                        <a:t> odaklıdır ve insanları geliştirilmesi gereken kaynak olarak görür</a:t>
                      </a:r>
                      <a:endParaRPr lang="tr-TR" dirty="0"/>
                    </a:p>
                  </a:txBody>
                  <a:tcPr/>
                </a:tc>
              </a:tr>
              <a:tr h="399527">
                <a:tc>
                  <a:txBody>
                    <a:bodyPr/>
                    <a:lstStyle/>
                    <a:p>
                      <a:r>
                        <a:rPr lang="tr-TR" dirty="0" smtClean="0"/>
                        <a:t>İş odaklı</a:t>
                      </a:r>
                      <a:endParaRPr lang="tr-TR" dirty="0"/>
                    </a:p>
                  </a:txBody>
                  <a:tcPr/>
                </a:tc>
                <a:tc>
                  <a:txBody>
                    <a:bodyPr/>
                    <a:lstStyle/>
                    <a:p>
                      <a:r>
                        <a:rPr lang="tr-TR" dirty="0" smtClean="0"/>
                        <a:t>İnsan odaklı</a:t>
                      </a:r>
                      <a:endParaRPr lang="tr-TR" dirty="0"/>
                    </a:p>
                  </a:txBody>
                  <a:tcPr/>
                </a:tc>
              </a:tr>
              <a:tr h="399527">
                <a:tc>
                  <a:txBody>
                    <a:bodyPr/>
                    <a:lstStyle/>
                    <a:p>
                      <a:r>
                        <a:rPr lang="tr-TR" dirty="0" smtClean="0"/>
                        <a:t>Kısa vadeli iç planlama</a:t>
                      </a:r>
                      <a:endParaRPr lang="tr-TR" dirty="0"/>
                    </a:p>
                  </a:txBody>
                  <a:tcPr/>
                </a:tc>
                <a:tc>
                  <a:txBody>
                    <a:bodyPr/>
                    <a:lstStyle/>
                    <a:p>
                      <a:r>
                        <a:rPr lang="tr-TR" dirty="0" smtClean="0"/>
                        <a:t>Uzun vadeli stratejik planlama</a:t>
                      </a:r>
                      <a:endParaRPr lang="tr-TR" dirty="0"/>
                    </a:p>
                  </a:txBody>
                  <a:tcPr/>
                </a:tc>
              </a:tr>
              <a:tr h="699173">
                <a:tc>
                  <a:txBody>
                    <a:bodyPr/>
                    <a:lstStyle/>
                    <a:p>
                      <a:r>
                        <a:rPr lang="tr-TR" dirty="0" err="1" smtClean="0"/>
                        <a:t>Operasyonel</a:t>
                      </a:r>
                      <a:r>
                        <a:rPr lang="tr-TR" baseline="0" dirty="0" smtClean="0"/>
                        <a:t> faaliyetler </a:t>
                      </a:r>
                      <a:r>
                        <a:rPr lang="tr-TR" dirty="0" smtClean="0"/>
                        <a:t>(Belirgin bazı</a:t>
                      </a:r>
                      <a:r>
                        <a:rPr lang="tr-TR" baseline="0" dirty="0" smtClean="0"/>
                        <a:t> konular üzerine odaklıdır)</a:t>
                      </a:r>
                      <a:endParaRPr lang="tr-TR" dirty="0"/>
                    </a:p>
                  </a:txBody>
                  <a:tcPr/>
                </a:tc>
                <a:tc>
                  <a:txBody>
                    <a:bodyPr/>
                    <a:lstStyle/>
                    <a:p>
                      <a:r>
                        <a:rPr lang="tr-TR" dirty="0" smtClean="0"/>
                        <a:t>Danışmanlık</a:t>
                      </a:r>
                      <a:r>
                        <a:rPr lang="tr-TR" baseline="0" dirty="0" smtClean="0"/>
                        <a:t> hizmeti </a:t>
                      </a:r>
                      <a:r>
                        <a:rPr lang="tr-TR" dirty="0" smtClean="0"/>
                        <a:t>(Tüm</a:t>
                      </a:r>
                      <a:r>
                        <a:rPr lang="tr-TR" baseline="0" dirty="0" smtClean="0"/>
                        <a:t> personel meseleleriyle ilgilenir)</a:t>
                      </a:r>
                      <a:endParaRPr lang="tr-TR" dirty="0"/>
                    </a:p>
                  </a:txBody>
                  <a:tcPr/>
                </a:tc>
              </a:tr>
              <a:tr h="699173">
                <a:tc>
                  <a:txBody>
                    <a:bodyPr/>
                    <a:lstStyle/>
                    <a:p>
                      <a:r>
                        <a:rPr lang="tr-TR" dirty="0" smtClean="0"/>
                        <a:t>Günlük rutin işlerle uğraşır</a:t>
                      </a:r>
                      <a:endParaRPr lang="tr-TR" dirty="0"/>
                    </a:p>
                  </a:txBody>
                  <a:tcPr/>
                </a:tc>
                <a:tc>
                  <a:txBody>
                    <a:bodyPr/>
                    <a:lstStyle/>
                    <a:p>
                      <a:r>
                        <a:rPr lang="tr-TR" dirty="0" smtClean="0"/>
                        <a:t>Örgütün</a:t>
                      </a:r>
                      <a:r>
                        <a:rPr lang="tr-TR" baseline="0" dirty="0" smtClean="0"/>
                        <a:t> r</a:t>
                      </a:r>
                      <a:r>
                        <a:rPr lang="tr-TR" dirty="0" smtClean="0"/>
                        <a:t>ekabetçi avantaj elde</a:t>
                      </a:r>
                      <a:r>
                        <a:rPr lang="tr-TR" baseline="0" dirty="0" smtClean="0"/>
                        <a:t> etmesini hedefler</a:t>
                      </a:r>
                      <a:endParaRPr lang="tr-TR" dirty="0"/>
                    </a:p>
                  </a:txBody>
                  <a:tcPr/>
                </a:tc>
              </a:tr>
              <a:tr h="399527">
                <a:tc>
                  <a:txBody>
                    <a:bodyPr/>
                    <a:lstStyle/>
                    <a:p>
                      <a:r>
                        <a:rPr lang="tr-TR" dirty="0" smtClean="0"/>
                        <a:t>Statik bir yapı </a:t>
                      </a:r>
                      <a:endParaRPr lang="tr-TR" dirty="0"/>
                    </a:p>
                  </a:txBody>
                  <a:tcPr/>
                </a:tc>
                <a:tc>
                  <a:txBody>
                    <a:bodyPr/>
                    <a:lstStyle/>
                    <a:p>
                      <a:r>
                        <a:rPr lang="tr-TR" dirty="0" smtClean="0"/>
                        <a:t>Dinamik bir yapı</a:t>
                      </a:r>
                      <a:endParaRPr lang="tr-TR" dirty="0"/>
                    </a:p>
                  </a:txBody>
                  <a:tcPr/>
                </a:tc>
              </a:tr>
              <a:tr h="399527">
                <a:tc>
                  <a:txBody>
                    <a:bodyPr/>
                    <a:lstStyle/>
                    <a:p>
                      <a:r>
                        <a:rPr lang="tr-TR" dirty="0" smtClean="0"/>
                        <a:t>İşte çalışan insan</a:t>
                      </a:r>
                      <a:endParaRPr lang="tr-TR" dirty="0"/>
                    </a:p>
                  </a:txBody>
                  <a:tcPr/>
                </a:tc>
                <a:tc>
                  <a:txBody>
                    <a:bodyPr/>
                    <a:lstStyle/>
                    <a:p>
                      <a:r>
                        <a:rPr lang="tr-TR" dirty="0" smtClean="0"/>
                        <a:t>İşi yönlendiren insan</a:t>
                      </a:r>
                      <a:endParaRPr lang="tr-TR" dirty="0"/>
                    </a:p>
                  </a:txBody>
                  <a:tcPr/>
                </a:tc>
              </a:tr>
            </a:tbl>
          </a:graphicData>
        </a:graphic>
      </p:graphicFrame>
    </p:spTree>
    <p:extLst>
      <p:ext uri="{BB962C8B-B14F-4D97-AF65-F5344CB8AC3E}">
        <p14:creationId xmlns:p14="http://schemas.microsoft.com/office/powerpoint/2010/main" val="33933107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899</TotalTime>
  <Words>865</Words>
  <Application>Microsoft Office PowerPoint</Application>
  <PresentationFormat>Ekran Gösterisi (4:3)</PresentationFormat>
  <Paragraphs>108</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Akış</vt:lpstr>
      <vt:lpstr>İNSAN KAYNAKLARI YÖNETİMİ</vt:lpstr>
      <vt:lpstr>KONULAR</vt:lpstr>
      <vt:lpstr>BİRİNCİ BÖLÜM  ÖRGÜTLERDE İNSAN KAYNAKLARI YÖNETİMİ</vt:lpstr>
      <vt:lpstr>Bir işletmenin amaçlarına ulaşabilmesi için çeşitli kaynaklara ihtiyacı vardır. Bu kaynaklar:</vt:lpstr>
      <vt:lpstr>İNSAN KAYNAKLARI YÖNETİMİ KAVRAMI VE TANIMI</vt:lpstr>
      <vt:lpstr>İNSAN KAYNAKLARI YÖNETİMİ KAVRAMI VE TANIMI</vt:lpstr>
      <vt:lpstr>İNSAN KAYNAKLARI YÖNETİMİNİN TARİHSEL GELİŞİMİ</vt:lpstr>
      <vt:lpstr>İKY UYGULAMALARININ GELİŞMESİNE KATKI SAĞLAYAN OLAYLAR</vt:lpstr>
      <vt:lpstr>1- FABRİKA SİSTEMİ</vt:lpstr>
      <vt:lpstr>2- KİTLE ÜRETİM SİSTEMİ</vt:lpstr>
      <vt:lpstr>3- ENDÜSTRİYEL/ÖRGÜTSEL PSİKOLOJİNİN KATKILARI</vt:lpstr>
      <vt:lpstr>4- HAWRHORNE ARAŞTIRMALARI</vt:lpstr>
      <vt:lpstr>5- BEŞERİ İLİŞKLER HAREKETİ</vt:lpstr>
      <vt:lpstr>6- DAVRANIŞ BİLİMLERİNİN KATKILARI</vt:lpstr>
      <vt:lpstr>7- YASAL DÜZENLEMELERDEKİ ARTIŞLAR</vt:lpstr>
      <vt:lpstr>8- İK FONKSİYONLARINDA ARTAN UZMANLAŞMA</vt:lpstr>
      <vt:lpstr>İNSAN KAYNAKLARI YÖNETİMİNİN ÖNEMİ</vt:lpstr>
      <vt:lpstr>Personel Yönetimi ve İKY’den Farkları </vt:lpstr>
      <vt:lpstr>Personel Yönetimi</vt:lpstr>
      <vt:lpstr>Personel Yönetimi ile İKY arasındaki temel farklar: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DENTE</cp:lastModifiedBy>
  <cp:revision>67</cp:revision>
  <dcterms:created xsi:type="dcterms:W3CDTF">2015-12-17T09:11:41Z</dcterms:created>
  <dcterms:modified xsi:type="dcterms:W3CDTF">2020-09-29T11:02:03Z</dcterms:modified>
</cp:coreProperties>
</file>